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 TEMPLATE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40080" y="73152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Proces-template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58368" y="1325880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1B2A"/>
                </a:solidFill>
              </a:rPr>
              <a:t>Fra nuværende arbejdsgang til fremtidig proces, systemkrav og målbar effekt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58368" y="1783080"/>
            <a:ext cx="1828800" cy="0"/>
          </a:xfrm>
          <a:prstGeom prst="line">
            <a:avLst/>
          </a:prstGeom>
          <a:noFill/>
          <a:ln w="508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633472" y="1783080"/>
            <a:ext cx="1325880" cy="0"/>
          </a:xfrm>
          <a:prstGeom prst="line">
            <a:avLst/>
          </a:prstGeom>
          <a:noFill/>
          <a:ln w="508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423160"/>
            <a:ext cx="1920240" cy="960120"/>
          </a:xfrm>
          <a:prstGeom prst="roundRect">
            <a:avLst>
              <a:gd name="adj" fmla="val 11429"/>
            </a:avLst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2587752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280160" y="257860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Procesoverblik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697480" y="2898648"/>
            <a:ext cx="256032" cy="0"/>
          </a:xfrm>
          <a:prstGeom prst="line">
            <a:avLst/>
          </a:prstGeom>
          <a:noFill/>
          <a:ln w="25400">
            <a:solidFill>
              <a:srgbClr val="D8DEE8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2834640" y="2423160"/>
            <a:ext cx="1920240" cy="960120"/>
          </a:xfrm>
          <a:prstGeom prst="roundRect">
            <a:avLst>
              <a:gd name="adj" fmla="val 11429"/>
            </a:avLst>
          </a:prstGeom>
          <a:solidFill>
            <a:srgbClr val="614C93"/>
          </a:solidFill>
          <a:ln w="12700">
            <a:solidFill>
              <a:srgbClr val="614C9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53512" y="2587752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429000" y="257860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As-Is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846320" y="2898648"/>
            <a:ext cx="256032" cy="0"/>
          </a:xfrm>
          <a:prstGeom prst="line">
            <a:avLst/>
          </a:prstGeom>
          <a:noFill/>
          <a:ln w="25400">
            <a:solidFill>
              <a:srgbClr val="D8DEE8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4983480" y="2423160"/>
            <a:ext cx="1920240" cy="960120"/>
          </a:xfrm>
          <a:prstGeom prst="roundRect">
            <a:avLst>
              <a:gd name="adj" fmla="val 11429"/>
            </a:avLst>
          </a:prstGeom>
          <a:solidFill>
            <a:srgbClr val="C2187B"/>
          </a:solidFill>
          <a:ln w="12700">
            <a:solidFill>
              <a:srgbClr val="C2187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02352" y="2587752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77840" y="257860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To-Be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995160" y="2898648"/>
            <a:ext cx="256032" cy="0"/>
          </a:xfrm>
          <a:prstGeom prst="line">
            <a:avLst/>
          </a:prstGeom>
          <a:noFill/>
          <a:ln w="25400">
            <a:solidFill>
              <a:srgbClr val="D8DEE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132320" y="2423160"/>
            <a:ext cx="1920240" cy="960120"/>
          </a:xfrm>
          <a:prstGeom prst="roundRect">
            <a:avLst>
              <a:gd name="adj" fmla="val 11429"/>
            </a:avLst>
          </a:prstGeom>
          <a:solidFill>
            <a:srgbClr val="071F49"/>
          </a:solidFill>
          <a:ln w="12700">
            <a:solidFill>
              <a:srgbClr val="071F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251192" y="2587752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726680" y="257860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Krav &amp; KPI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13232" y="3886200"/>
            <a:ext cx="6309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1B2A"/>
                </a:solidFill>
              </a:rPr>
              <a:t>Brug decket som workshop-skabelon, dokumentation eller beslutningsgrundlag i system- og procesprojekter.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9281160" y="685800"/>
            <a:ext cx="2514600" cy="4206240"/>
          </a:xfrm>
          <a:prstGeom prst="roundRect">
            <a:avLst>
              <a:gd name="adj" fmla="val 8000"/>
            </a:avLst>
          </a:prstGeom>
          <a:solidFill>
            <a:srgbClr val="E8F7F8"/>
          </a:solidFill>
          <a:ln w="15240">
            <a:solidFill>
              <a:srgbClr val="009CA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64040" y="98755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71F49"/>
                </a:solidFill>
              </a:rPr>
              <a:t>Output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9464040" y="1600200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CA6"/>
                </a:solidFill>
              </a:rPr>
              <a:t>✓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765792" y="162763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D1B2A"/>
                </a:solidFill>
              </a:rPr>
              <a:t>Klar procesafgrænsning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464040" y="2103120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CA6"/>
                </a:solidFill>
              </a:rPr>
              <a:t>✓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765792" y="213055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D1B2A"/>
                </a:solidFill>
              </a:rPr>
              <a:t>Synlige pain points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9464040" y="2606040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CA6"/>
                </a:solidFill>
              </a:rPr>
              <a:t>✓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765792" y="263347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D1B2A"/>
                </a:solidFill>
              </a:rPr>
              <a:t>Fremtidig arbejdsgang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464040" y="3108960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CA6"/>
                </a:solidFill>
              </a:rPr>
              <a:t>✓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9765792" y="313639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D1B2A"/>
                </a:solidFill>
              </a:rPr>
              <a:t>Systemkrav og prioritet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9464040" y="3611880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9CA6"/>
                </a:solidFill>
              </a:rPr>
              <a:t>✓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9765792" y="3639312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D1B2A"/>
                </a:solidFill>
              </a:rPr>
              <a:t>Effektmål og risikohåndtering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Procesoverblik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Afgræns processen, formålet og de vigtigste roller før I går i detaljer.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1600200"/>
            <a:ext cx="2240280" cy="3794760"/>
          </a:xfrm>
          <a:prstGeom prst="roundRect">
            <a:avLst>
              <a:gd name="adj" fmla="val 4898"/>
            </a:avLst>
          </a:prstGeom>
          <a:solidFill>
            <a:srgbClr val="E8F7F8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1600200"/>
            <a:ext cx="2240280" cy="411480"/>
          </a:xfrm>
          <a:prstGeom prst="roundRect">
            <a:avLst>
              <a:gd name="adj" fmla="val 26667"/>
            </a:avLst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94944" y="1709928"/>
            <a:ext cx="19476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Procesnavn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49808" y="22585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932688" y="2258568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Hvilken proces beskrives?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9808" y="25877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32688" y="2587752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Eksempel: Ordrehåndtering, fakturering, indkøbsgodkendelse.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971800" y="1600200"/>
            <a:ext cx="2240280" cy="3794760"/>
          </a:xfrm>
          <a:prstGeom prst="roundRect">
            <a:avLst>
              <a:gd name="adj" fmla="val 4898"/>
            </a:avLst>
          </a:prstGeom>
          <a:solidFill>
            <a:srgbClr val="F1EDF7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971800" y="1600200"/>
            <a:ext cx="2240280" cy="411480"/>
          </a:xfrm>
          <a:prstGeom prst="roundRect">
            <a:avLst>
              <a:gd name="adj" fmla="val 26667"/>
            </a:avLst>
          </a:prstGeom>
          <a:solidFill>
            <a:srgbClr val="614C93"/>
          </a:solidFill>
          <a:ln w="12700">
            <a:solidFill>
              <a:srgbClr val="614C9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118104" y="1709928"/>
            <a:ext cx="19476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Formål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172968" y="22585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14C93"/>
                </a:solidFill>
              </a:rPr>
              <a:t>•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355848" y="2258568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Hvorfor findes processen?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172968" y="25877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14C93"/>
                </a:solidFill>
              </a:rPr>
              <a:t>•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355848" y="2587752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Hvilken værdi skal den skabe for kunde, drift eller ledelse?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394960" y="1600200"/>
            <a:ext cx="2240280" cy="3794760"/>
          </a:xfrm>
          <a:prstGeom prst="roundRect">
            <a:avLst>
              <a:gd name="adj" fmla="val 4898"/>
            </a:avLst>
          </a:prstGeom>
          <a:solidFill>
            <a:srgbClr val="FDEAF5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94960" y="1600200"/>
            <a:ext cx="2240280" cy="411480"/>
          </a:xfrm>
          <a:prstGeom prst="roundRect">
            <a:avLst>
              <a:gd name="adj" fmla="val 26667"/>
            </a:avLst>
          </a:prstGeom>
          <a:solidFill>
            <a:srgbClr val="C2187B"/>
          </a:solidFill>
          <a:ln w="12700">
            <a:solidFill>
              <a:srgbClr val="C2187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541264" y="1709928"/>
            <a:ext cx="19476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Start / slut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596128" y="22585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779008" y="2258568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Hvad starter processen?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596128" y="25877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779008" y="2587752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Hvornår er processen afsluttet?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596128" y="2916936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779008" y="2916936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Hvilke triggere og afslutninger gælder?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7818120" y="1600200"/>
            <a:ext cx="2240280" cy="3794760"/>
          </a:xfrm>
          <a:prstGeom prst="roundRect">
            <a:avLst>
              <a:gd name="adj" fmla="val 4898"/>
            </a:avLst>
          </a:prstGeom>
          <a:solidFill>
            <a:srgbClr val="FFFFFF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818120" y="1600200"/>
            <a:ext cx="2240280" cy="411480"/>
          </a:xfrm>
          <a:prstGeom prst="roundRect">
            <a:avLst>
              <a:gd name="adj" fmla="val 26667"/>
            </a:avLst>
          </a:prstGeom>
          <a:solidFill>
            <a:srgbClr val="071F49"/>
          </a:solidFill>
          <a:ln w="12700">
            <a:solidFill>
              <a:srgbClr val="071F4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964424" y="1709928"/>
            <a:ext cx="194767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Roller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8019288" y="22585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71F49"/>
                </a:solidFill>
              </a:rPr>
              <a:t>•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8202168" y="2258568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Hvem udfører, beslutter, godkender eller informeres?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019288" y="25877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71F49"/>
                </a:solidFill>
              </a:rPr>
              <a:t>•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202168" y="2587752"/>
            <a:ext cx="1673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0D1B2A"/>
                </a:solidFill>
              </a:rPr>
              <a:t>Hvor er der uklart ansvar?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10241280" y="1600200"/>
            <a:ext cx="1417320" cy="3794760"/>
          </a:xfrm>
          <a:prstGeom prst="roundRect">
            <a:avLst>
              <a:gd name="adj" fmla="val 7742"/>
            </a:avLst>
          </a:prstGeom>
          <a:solidFill>
            <a:srgbClr val="E8F7F8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0241280" y="1600200"/>
            <a:ext cx="1417320" cy="411480"/>
          </a:xfrm>
          <a:prstGeom prst="roundRect">
            <a:avLst>
              <a:gd name="adj" fmla="val 26667"/>
            </a:avLst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0387584" y="1709928"/>
            <a:ext cx="11247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Systemer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10442448" y="22585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10625328" y="2258568"/>
            <a:ext cx="8503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D1B2A"/>
                </a:solidFill>
              </a:rPr>
              <a:t>ERP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0442448" y="25877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10625328" y="2587752"/>
            <a:ext cx="8503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D1B2A"/>
                </a:solidFill>
              </a:rPr>
              <a:t>CRM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10442448" y="2916936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10625328" y="2916936"/>
            <a:ext cx="8503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D1B2A"/>
                </a:solidFill>
              </a:rPr>
              <a:t>Excel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10442448" y="3246120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10625328" y="3246120"/>
            <a:ext cx="8503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D1B2A"/>
                </a:solidFill>
              </a:rPr>
              <a:t>Mail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10442448" y="3575304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10625328" y="3575304"/>
            <a:ext cx="8503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D1B2A"/>
                </a:solidFill>
              </a:rPr>
              <a:t>Teams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0442448" y="390448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9CA6"/>
                </a:solidFill>
              </a:rPr>
              <a:t>•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10625328" y="3904488"/>
            <a:ext cx="8503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0D1B2A"/>
                </a:solidFill>
              </a:rPr>
              <a:t>SharePoint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548640" y="5715000"/>
            <a:ext cx="1110996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22960" y="5870448"/>
            <a:ext cx="10424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71F49"/>
                </a:solidFill>
              </a:rPr>
              <a:t>Workshop-spørgsmål: Hvilken proces giver mest værdi at forbedre først – og hvad er den konkrete forretningsmæssige effekt?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Nuværende proces — As-Is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Kortlæg hvad der faktisk sker i dag, inkl. systemer, input, output og udfordringer.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11480" y="1600200"/>
            <a:ext cx="50292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056" y="1700784"/>
            <a:ext cx="4297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Trin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914400" y="1600200"/>
            <a:ext cx="187452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1700784"/>
            <a:ext cx="18013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Aktivitet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2788920" y="1600200"/>
            <a:ext cx="132588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825496" y="1700784"/>
            <a:ext cx="12527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Ansvarlig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4114800" y="1600200"/>
            <a:ext cx="132588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51376" y="1700784"/>
            <a:ext cx="12527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System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5440680" y="1600200"/>
            <a:ext cx="132588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77256" y="1700784"/>
            <a:ext cx="12527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Input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6766560" y="1600200"/>
            <a:ext cx="132588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03136" y="1700784"/>
            <a:ext cx="12527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Output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8092440" y="1600200"/>
            <a:ext cx="274320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29016" y="1700784"/>
            <a:ext cx="267004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Udfordring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411480" y="1947672"/>
            <a:ext cx="502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202082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1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914400" y="1947672"/>
            <a:ext cx="18745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202082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27" name="Shape 25"/>
          <p:cNvSpPr/>
          <p:nvPr/>
        </p:nvSpPr>
        <p:spPr>
          <a:xfrm>
            <a:off x="2788920" y="194767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834640" y="20208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29" name="Shape 27"/>
          <p:cNvSpPr/>
          <p:nvPr/>
        </p:nvSpPr>
        <p:spPr>
          <a:xfrm>
            <a:off x="4114800" y="194767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160520" y="20208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1" name="Shape 29"/>
          <p:cNvSpPr/>
          <p:nvPr/>
        </p:nvSpPr>
        <p:spPr>
          <a:xfrm>
            <a:off x="5440680" y="194767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0" y="20208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6766560" y="194767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12280" y="20208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5" name="Shape 33"/>
          <p:cNvSpPr/>
          <p:nvPr/>
        </p:nvSpPr>
        <p:spPr>
          <a:xfrm>
            <a:off x="8092440" y="1947672"/>
            <a:ext cx="274320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138160" y="202082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7" name="Shape 35"/>
          <p:cNvSpPr/>
          <p:nvPr/>
        </p:nvSpPr>
        <p:spPr>
          <a:xfrm>
            <a:off x="411480" y="2450592"/>
            <a:ext cx="502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" y="252374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2</a:t>
            </a:r>
            <a:endParaRPr lang="en-US" sz="820" dirty="0"/>
          </a:p>
        </p:txBody>
      </p:sp>
      <p:sp>
        <p:nvSpPr>
          <p:cNvPr id="39" name="Shape 37"/>
          <p:cNvSpPr/>
          <p:nvPr/>
        </p:nvSpPr>
        <p:spPr>
          <a:xfrm>
            <a:off x="914400" y="2450592"/>
            <a:ext cx="18745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252374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1" name="Shape 39"/>
          <p:cNvSpPr/>
          <p:nvPr/>
        </p:nvSpPr>
        <p:spPr>
          <a:xfrm>
            <a:off x="2788920" y="245059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834640" y="252374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3" name="Shape 41"/>
          <p:cNvSpPr/>
          <p:nvPr/>
        </p:nvSpPr>
        <p:spPr>
          <a:xfrm>
            <a:off x="4114800" y="245059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160520" y="252374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5" name="Shape 43"/>
          <p:cNvSpPr/>
          <p:nvPr/>
        </p:nvSpPr>
        <p:spPr>
          <a:xfrm>
            <a:off x="5440680" y="245059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486400" y="252374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7" name="Shape 45"/>
          <p:cNvSpPr/>
          <p:nvPr/>
        </p:nvSpPr>
        <p:spPr>
          <a:xfrm>
            <a:off x="6766560" y="245059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812280" y="252374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9" name="Shape 47"/>
          <p:cNvSpPr/>
          <p:nvPr/>
        </p:nvSpPr>
        <p:spPr>
          <a:xfrm>
            <a:off x="8092440" y="2450592"/>
            <a:ext cx="274320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138160" y="252374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1" name="Shape 49"/>
          <p:cNvSpPr/>
          <p:nvPr/>
        </p:nvSpPr>
        <p:spPr>
          <a:xfrm>
            <a:off x="411480" y="2953512"/>
            <a:ext cx="502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57200" y="302666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3</a:t>
            </a:r>
            <a:endParaRPr lang="en-US" sz="820" dirty="0"/>
          </a:p>
        </p:txBody>
      </p:sp>
      <p:sp>
        <p:nvSpPr>
          <p:cNvPr id="53" name="Shape 51"/>
          <p:cNvSpPr/>
          <p:nvPr/>
        </p:nvSpPr>
        <p:spPr>
          <a:xfrm>
            <a:off x="914400" y="2953512"/>
            <a:ext cx="18745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60120" y="302666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5" name="Shape 53"/>
          <p:cNvSpPr/>
          <p:nvPr/>
        </p:nvSpPr>
        <p:spPr>
          <a:xfrm>
            <a:off x="2788920" y="295351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2834640" y="302666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7" name="Shape 55"/>
          <p:cNvSpPr/>
          <p:nvPr/>
        </p:nvSpPr>
        <p:spPr>
          <a:xfrm>
            <a:off x="4114800" y="295351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160520" y="302666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9" name="Shape 57"/>
          <p:cNvSpPr/>
          <p:nvPr/>
        </p:nvSpPr>
        <p:spPr>
          <a:xfrm>
            <a:off x="5440680" y="295351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86400" y="302666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6766560" y="295351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812280" y="302666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3" name="Shape 61"/>
          <p:cNvSpPr/>
          <p:nvPr/>
        </p:nvSpPr>
        <p:spPr>
          <a:xfrm>
            <a:off x="8092440" y="2953512"/>
            <a:ext cx="274320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138160" y="3026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5" name="Shape 63"/>
          <p:cNvSpPr/>
          <p:nvPr/>
        </p:nvSpPr>
        <p:spPr>
          <a:xfrm>
            <a:off x="411480" y="3456432"/>
            <a:ext cx="502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57200" y="352958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4</a:t>
            </a:r>
            <a:endParaRPr lang="en-US" sz="820" dirty="0"/>
          </a:p>
        </p:txBody>
      </p:sp>
      <p:sp>
        <p:nvSpPr>
          <p:cNvPr id="67" name="Shape 65"/>
          <p:cNvSpPr/>
          <p:nvPr/>
        </p:nvSpPr>
        <p:spPr>
          <a:xfrm>
            <a:off x="914400" y="3456432"/>
            <a:ext cx="18745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60120" y="352958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9" name="Shape 67"/>
          <p:cNvSpPr/>
          <p:nvPr/>
        </p:nvSpPr>
        <p:spPr>
          <a:xfrm>
            <a:off x="2788920" y="345643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2834640" y="352958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1" name="Shape 69"/>
          <p:cNvSpPr/>
          <p:nvPr/>
        </p:nvSpPr>
        <p:spPr>
          <a:xfrm>
            <a:off x="4114800" y="345643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160520" y="352958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3" name="Shape 71"/>
          <p:cNvSpPr/>
          <p:nvPr/>
        </p:nvSpPr>
        <p:spPr>
          <a:xfrm>
            <a:off x="5440680" y="345643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486400" y="352958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5" name="Shape 73"/>
          <p:cNvSpPr/>
          <p:nvPr/>
        </p:nvSpPr>
        <p:spPr>
          <a:xfrm>
            <a:off x="6766560" y="345643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812280" y="352958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7" name="Shape 75"/>
          <p:cNvSpPr/>
          <p:nvPr/>
        </p:nvSpPr>
        <p:spPr>
          <a:xfrm>
            <a:off x="8092440" y="3456432"/>
            <a:ext cx="274320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138160" y="352958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9" name="Shape 77"/>
          <p:cNvSpPr/>
          <p:nvPr/>
        </p:nvSpPr>
        <p:spPr>
          <a:xfrm>
            <a:off x="411480" y="3959352"/>
            <a:ext cx="502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457200" y="403250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5</a:t>
            </a:r>
            <a:endParaRPr lang="en-US" sz="820" dirty="0"/>
          </a:p>
        </p:txBody>
      </p:sp>
      <p:sp>
        <p:nvSpPr>
          <p:cNvPr id="81" name="Shape 79"/>
          <p:cNvSpPr/>
          <p:nvPr/>
        </p:nvSpPr>
        <p:spPr>
          <a:xfrm>
            <a:off x="914400" y="3959352"/>
            <a:ext cx="18745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60120" y="403250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83" name="Shape 81"/>
          <p:cNvSpPr/>
          <p:nvPr/>
        </p:nvSpPr>
        <p:spPr>
          <a:xfrm>
            <a:off x="2788920" y="395935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2834640" y="403250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85" name="Shape 83"/>
          <p:cNvSpPr/>
          <p:nvPr/>
        </p:nvSpPr>
        <p:spPr>
          <a:xfrm>
            <a:off x="4114800" y="395935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4160520" y="403250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87" name="Shape 85"/>
          <p:cNvSpPr/>
          <p:nvPr/>
        </p:nvSpPr>
        <p:spPr>
          <a:xfrm>
            <a:off x="5440680" y="395935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486400" y="403250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89" name="Shape 87"/>
          <p:cNvSpPr/>
          <p:nvPr/>
        </p:nvSpPr>
        <p:spPr>
          <a:xfrm>
            <a:off x="6766560" y="395935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812280" y="403250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91" name="Shape 89"/>
          <p:cNvSpPr/>
          <p:nvPr/>
        </p:nvSpPr>
        <p:spPr>
          <a:xfrm>
            <a:off x="8092440" y="3959352"/>
            <a:ext cx="274320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138160" y="403250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93" name="Shape 91"/>
          <p:cNvSpPr/>
          <p:nvPr/>
        </p:nvSpPr>
        <p:spPr>
          <a:xfrm>
            <a:off x="411480" y="4462272"/>
            <a:ext cx="502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457200" y="453542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6</a:t>
            </a:r>
            <a:endParaRPr lang="en-US" sz="820" dirty="0"/>
          </a:p>
        </p:txBody>
      </p:sp>
      <p:sp>
        <p:nvSpPr>
          <p:cNvPr id="95" name="Shape 93"/>
          <p:cNvSpPr/>
          <p:nvPr/>
        </p:nvSpPr>
        <p:spPr>
          <a:xfrm>
            <a:off x="914400" y="4462272"/>
            <a:ext cx="18745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960120" y="453542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97" name="Shape 95"/>
          <p:cNvSpPr/>
          <p:nvPr/>
        </p:nvSpPr>
        <p:spPr>
          <a:xfrm>
            <a:off x="2788920" y="446227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2834640" y="45354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99" name="Shape 97"/>
          <p:cNvSpPr/>
          <p:nvPr/>
        </p:nvSpPr>
        <p:spPr>
          <a:xfrm>
            <a:off x="4114800" y="446227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4160520" y="45354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101" name="Shape 99"/>
          <p:cNvSpPr/>
          <p:nvPr/>
        </p:nvSpPr>
        <p:spPr>
          <a:xfrm>
            <a:off x="5440680" y="446227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5486400" y="45354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103" name="Shape 101"/>
          <p:cNvSpPr/>
          <p:nvPr/>
        </p:nvSpPr>
        <p:spPr>
          <a:xfrm>
            <a:off x="6766560" y="4462272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6812280" y="453542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105" name="Shape 103"/>
          <p:cNvSpPr/>
          <p:nvPr/>
        </p:nvSpPr>
        <p:spPr>
          <a:xfrm>
            <a:off x="8092440" y="4462272"/>
            <a:ext cx="274320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138160" y="453542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107" name="Shape 105"/>
          <p:cNvSpPr/>
          <p:nvPr/>
        </p:nvSpPr>
        <p:spPr>
          <a:xfrm>
            <a:off x="502920" y="5349240"/>
            <a:ext cx="5440680" cy="731520"/>
          </a:xfrm>
          <a:prstGeom prst="roundRect">
            <a:avLst>
              <a:gd name="adj" fmla="val 15000"/>
            </a:avLst>
          </a:prstGeom>
          <a:solidFill>
            <a:srgbClr val="FDEAF5"/>
          </a:solidFill>
          <a:ln w="12700">
            <a:solidFill>
              <a:srgbClr val="C2187B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731520" y="550468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187B"/>
                </a:solidFill>
              </a:rPr>
              <a:t>Typiske udfordringer</a:t>
            </a:r>
            <a:endParaRPr lang="en-US" sz="1200" dirty="0"/>
          </a:p>
        </p:txBody>
      </p:sp>
      <p:sp>
        <p:nvSpPr>
          <p:cNvPr id="109" name="Text 107"/>
          <p:cNvSpPr/>
          <p:nvPr/>
        </p:nvSpPr>
        <p:spPr>
          <a:xfrm>
            <a:off x="731520" y="5760720"/>
            <a:ext cx="4892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2A"/>
                </a:solidFill>
              </a:rPr>
              <a:t>Dobbeltindtastning · manuelle kontroller · uklart ansvar · ventetid · fejl · Excel-workarounds · manglende overblik</a:t>
            </a:r>
            <a:endParaRPr lang="en-US" sz="950" dirty="0"/>
          </a:p>
        </p:txBody>
      </p:sp>
      <p:sp>
        <p:nvSpPr>
          <p:cNvPr id="110" name="Shape 108"/>
          <p:cNvSpPr/>
          <p:nvPr/>
        </p:nvSpPr>
        <p:spPr>
          <a:xfrm>
            <a:off x="6263640" y="5349240"/>
            <a:ext cx="5440680" cy="731520"/>
          </a:xfrm>
          <a:prstGeom prst="roundRect">
            <a:avLst>
              <a:gd name="adj" fmla="val 15000"/>
            </a:avLst>
          </a:prstGeom>
          <a:solidFill>
            <a:srgbClr val="E8F7F8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6492240" y="550468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9CA6"/>
                </a:solidFill>
              </a:rPr>
              <a:t>Facilitator-note</a:t>
            </a:r>
            <a:endParaRPr lang="en-US" sz="1200" dirty="0"/>
          </a:p>
        </p:txBody>
      </p:sp>
      <p:sp>
        <p:nvSpPr>
          <p:cNvPr id="112" name="Text 110"/>
          <p:cNvSpPr/>
          <p:nvPr/>
        </p:nvSpPr>
        <p:spPr>
          <a:xfrm>
            <a:off x="6492240" y="5760720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D1B2A"/>
                </a:solidFill>
              </a:rPr>
              <a:t>Fokusér på fakta: hvem gør hvad, hvornår og i hvilket system. Gem løsningerne til To-Be.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Fremtidig proces — To-Be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Definér den ønskede arbejdsgang, automatiseringer og forventet effekt.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11480" y="1508760"/>
            <a:ext cx="50292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056" y="1609344"/>
            <a:ext cx="4297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Trin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914400" y="1508760"/>
            <a:ext cx="297180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1609344"/>
            <a:ext cx="289864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Fremtidig aktivitet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3886200" y="1508760"/>
            <a:ext cx="141732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22776" y="1609344"/>
            <a:ext cx="13441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Ansvarlig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5303520" y="1508760"/>
            <a:ext cx="141732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40096" y="1609344"/>
            <a:ext cx="13441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System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6720840" y="1508760"/>
            <a:ext cx="132588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57416" y="1609344"/>
            <a:ext cx="12527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Autom.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8046720" y="1508760"/>
            <a:ext cx="288036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83296" y="1609344"/>
            <a:ext cx="28072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Forventet effekt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411480" y="1856232"/>
            <a:ext cx="502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1929384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1</a:t>
            </a:r>
            <a:endParaRPr lang="en-US" sz="820" dirty="0"/>
          </a:p>
        </p:txBody>
      </p:sp>
      <p:sp>
        <p:nvSpPr>
          <p:cNvPr id="23" name="Shape 21"/>
          <p:cNvSpPr/>
          <p:nvPr/>
        </p:nvSpPr>
        <p:spPr>
          <a:xfrm>
            <a:off x="914400" y="1856232"/>
            <a:ext cx="297180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0120" y="1929384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3886200" y="1856232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931920" y="1929384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27" name="Shape 25"/>
          <p:cNvSpPr/>
          <p:nvPr/>
        </p:nvSpPr>
        <p:spPr>
          <a:xfrm>
            <a:off x="5303520" y="1856232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49240" y="1929384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29" name="Shape 27"/>
          <p:cNvSpPr/>
          <p:nvPr/>
        </p:nvSpPr>
        <p:spPr>
          <a:xfrm>
            <a:off x="6720840" y="1856232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66560" y="192938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Ja / Nej / Delvist</a:t>
            </a:r>
            <a:endParaRPr lang="en-US" sz="820" dirty="0"/>
          </a:p>
        </p:txBody>
      </p:sp>
      <p:sp>
        <p:nvSpPr>
          <p:cNvPr id="31" name="Shape 29"/>
          <p:cNvSpPr/>
          <p:nvPr/>
        </p:nvSpPr>
        <p:spPr>
          <a:xfrm>
            <a:off x="8046720" y="1856232"/>
            <a:ext cx="28803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92440" y="1929384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411480" y="2386584"/>
            <a:ext cx="502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2459736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2</a:t>
            </a:r>
            <a:endParaRPr lang="en-US" sz="820" dirty="0"/>
          </a:p>
        </p:txBody>
      </p:sp>
      <p:sp>
        <p:nvSpPr>
          <p:cNvPr id="35" name="Shape 33"/>
          <p:cNvSpPr/>
          <p:nvPr/>
        </p:nvSpPr>
        <p:spPr>
          <a:xfrm>
            <a:off x="914400" y="2386584"/>
            <a:ext cx="297180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60120" y="2459736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7" name="Shape 35"/>
          <p:cNvSpPr/>
          <p:nvPr/>
        </p:nvSpPr>
        <p:spPr>
          <a:xfrm>
            <a:off x="3886200" y="2386584"/>
            <a:ext cx="14173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931920" y="2459736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39" name="Shape 37"/>
          <p:cNvSpPr/>
          <p:nvPr/>
        </p:nvSpPr>
        <p:spPr>
          <a:xfrm>
            <a:off x="5303520" y="2386584"/>
            <a:ext cx="14173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349240" y="2459736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1" name="Shape 39"/>
          <p:cNvSpPr/>
          <p:nvPr/>
        </p:nvSpPr>
        <p:spPr>
          <a:xfrm>
            <a:off x="6720840" y="2386584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766560" y="2459736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Ja / Nej / Delvist</a:t>
            </a:r>
            <a:endParaRPr lang="en-US" sz="820" dirty="0"/>
          </a:p>
        </p:txBody>
      </p:sp>
      <p:sp>
        <p:nvSpPr>
          <p:cNvPr id="43" name="Shape 41"/>
          <p:cNvSpPr/>
          <p:nvPr/>
        </p:nvSpPr>
        <p:spPr>
          <a:xfrm>
            <a:off x="8046720" y="2386584"/>
            <a:ext cx="28803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092440" y="2459736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5" name="Shape 43"/>
          <p:cNvSpPr/>
          <p:nvPr/>
        </p:nvSpPr>
        <p:spPr>
          <a:xfrm>
            <a:off x="411480" y="2916936"/>
            <a:ext cx="502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57200" y="2990088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3</a:t>
            </a:r>
            <a:endParaRPr lang="en-US" sz="820" dirty="0"/>
          </a:p>
        </p:txBody>
      </p:sp>
      <p:sp>
        <p:nvSpPr>
          <p:cNvPr id="47" name="Shape 45"/>
          <p:cNvSpPr/>
          <p:nvPr/>
        </p:nvSpPr>
        <p:spPr>
          <a:xfrm>
            <a:off x="914400" y="2916936"/>
            <a:ext cx="297180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60120" y="2990088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49" name="Shape 47"/>
          <p:cNvSpPr/>
          <p:nvPr/>
        </p:nvSpPr>
        <p:spPr>
          <a:xfrm>
            <a:off x="3886200" y="2916936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931920" y="299008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1" name="Shape 49"/>
          <p:cNvSpPr/>
          <p:nvPr/>
        </p:nvSpPr>
        <p:spPr>
          <a:xfrm>
            <a:off x="5303520" y="2916936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349240" y="299008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3" name="Shape 51"/>
          <p:cNvSpPr/>
          <p:nvPr/>
        </p:nvSpPr>
        <p:spPr>
          <a:xfrm>
            <a:off x="6720840" y="2916936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766560" y="2990088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Ja / Nej / Delvist</a:t>
            </a:r>
            <a:endParaRPr lang="en-US" sz="820" dirty="0"/>
          </a:p>
        </p:txBody>
      </p:sp>
      <p:sp>
        <p:nvSpPr>
          <p:cNvPr id="55" name="Shape 53"/>
          <p:cNvSpPr/>
          <p:nvPr/>
        </p:nvSpPr>
        <p:spPr>
          <a:xfrm>
            <a:off x="8046720" y="2916936"/>
            <a:ext cx="28803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092440" y="2990088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57" name="Shape 55"/>
          <p:cNvSpPr/>
          <p:nvPr/>
        </p:nvSpPr>
        <p:spPr>
          <a:xfrm>
            <a:off x="411480" y="3447288"/>
            <a:ext cx="502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457200" y="352044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4</a:t>
            </a:r>
            <a:endParaRPr lang="en-US" sz="820" dirty="0"/>
          </a:p>
        </p:txBody>
      </p:sp>
      <p:sp>
        <p:nvSpPr>
          <p:cNvPr id="59" name="Shape 57"/>
          <p:cNvSpPr/>
          <p:nvPr/>
        </p:nvSpPr>
        <p:spPr>
          <a:xfrm>
            <a:off x="914400" y="3447288"/>
            <a:ext cx="297180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60120" y="3520440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3886200" y="3447288"/>
            <a:ext cx="14173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931920" y="352044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3" name="Shape 61"/>
          <p:cNvSpPr/>
          <p:nvPr/>
        </p:nvSpPr>
        <p:spPr>
          <a:xfrm>
            <a:off x="5303520" y="3447288"/>
            <a:ext cx="14173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349240" y="352044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5" name="Shape 63"/>
          <p:cNvSpPr/>
          <p:nvPr/>
        </p:nvSpPr>
        <p:spPr>
          <a:xfrm>
            <a:off x="6720840" y="3447288"/>
            <a:ext cx="1325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766560" y="352044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Ja / Nej / Delvist</a:t>
            </a:r>
            <a:endParaRPr lang="en-US" sz="820" dirty="0"/>
          </a:p>
        </p:txBody>
      </p:sp>
      <p:sp>
        <p:nvSpPr>
          <p:cNvPr id="67" name="Shape 65"/>
          <p:cNvSpPr/>
          <p:nvPr/>
        </p:nvSpPr>
        <p:spPr>
          <a:xfrm>
            <a:off x="8046720" y="3447288"/>
            <a:ext cx="28803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092440" y="3520440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69" name="Shape 67"/>
          <p:cNvSpPr/>
          <p:nvPr/>
        </p:nvSpPr>
        <p:spPr>
          <a:xfrm>
            <a:off x="411480" y="3977640"/>
            <a:ext cx="502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57200" y="4050792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5</a:t>
            </a:r>
            <a:endParaRPr lang="en-US" sz="820" dirty="0"/>
          </a:p>
        </p:txBody>
      </p:sp>
      <p:sp>
        <p:nvSpPr>
          <p:cNvPr id="71" name="Shape 69"/>
          <p:cNvSpPr/>
          <p:nvPr/>
        </p:nvSpPr>
        <p:spPr>
          <a:xfrm>
            <a:off x="914400" y="3977640"/>
            <a:ext cx="297180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960120" y="405079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3" name="Shape 71"/>
          <p:cNvSpPr/>
          <p:nvPr/>
        </p:nvSpPr>
        <p:spPr>
          <a:xfrm>
            <a:off x="3886200" y="3977640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3931920" y="4050792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5" name="Shape 73"/>
          <p:cNvSpPr/>
          <p:nvPr/>
        </p:nvSpPr>
        <p:spPr>
          <a:xfrm>
            <a:off x="5303520" y="3977640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349240" y="4050792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77" name="Shape 75"/>
          <p:cNvSpPr/>
          <p:nvPr/>
        </p:nvSpPr>
        <p:spPr>
          <a:xfrm>
            <a:off x="6720840" y="3977640"/>
            <a:ext cx="1325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766560" y="405079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0D1B2A"/>
                </a:solidFill>
              </a:rPr>
              <a:t>Ja / Nej / Delvist</a:t>
            </a:r>
            <a:endParaRPr lang="en-US" sz="820" dirty="0"/>
          </a:p>
        </p:txBody>
      </p:sp>
      <p:sp>
        <p:nvSpPr>
          <p:cNvPr id="79" name="Shape 77"/>
          <p:cNvSpPr/>
          <p:nvPr/>
        </p:nvSpPr>
        <p:spPr>
          <a:xfrm>
            <a:off x="8046720" y="3977640"/>
            <a:ext cx="28803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092440" y="4050792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20" dirty="0"/>
          </a:p>
        </p:txBody>
      </p:sp>
      <p:sp>
        <p:nvSpPr>
          <p:cNvPr id="81" name="Shape 79"/>
          <p:cNvSpPr/>
          <p:nvPr/>
        </p:nvSpPr>
        <p:spPr>
          <a:xfrm>
            <a:off x="685800" y="4800600"/>
            <a:ext cx="3474720" cy="1234440"/>
          </a:xfrm>
          <a:prstGeom prst="roundRect">
            <a:avLst>
              <a:gd name="adj" fmla="val 8889"/>
            </a:avLst>
          </a:prstGeom>
          <a:solidFill>
            <a:srgbClr val="F1EDF7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685800" y="4800600"/>
            <a:ext cx="3474720" cy="411480"/>
          </a:xfrm>
          <a:prstGeom prst="roundRect">
            <a:avLst>
              <a:gd name="adj" fmla="val 26667"/>
            </a:avLst>
          </a:prstGeom>
          <a:solidFill>
            <a:srgbClr val="614C93"/>
          </a:solidFill>
          <a:ln w="12700">
            <a:solidFill>
              <a:srgbClr val="614C93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832104" y="4910328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Ønsket forbedring</a:t>
            </a:r>
            <a:endParaRPr lang="en-US" sz="1200" dirty="0"/>
          </a:p>
        </p:txBody>
      </p:sp>
      <p:sp>
        <p:nvSpPr>
          <p:cNvPr id="84" name="Text 82"/>
          <p:cNvSpPr/>
          <p:nvPr/>
        </p:nvSpPr>
        <p:spPr>
          <a:xfrm>
            <a:off x="886968" y="54589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14C93"/>
                </a:solidFill>
              </a:rPr>
              <a:t>•</a:t>
            </a:r>
            <a:endParaRPr lang="en-US" sz="1000" dirty="0"/>
          </a:p>
        </p:txBody>
      </p:sp>
      <p:sp>
        <p:nvSpPr>
          <p:cNvPr id="85" name="Text 83"/>
          <p:cNvSpPr/>
          <p:nvPr/>
        </p:nvSpPr>
        <p:spPr>
          <a:xfrm>
            <a:off x="1069848" y="5458968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Hvordan skal processen fungere bedre fremover?</a:t>
            </a:r>
            <a:endParaRPr lang="en-US" sz="920" dirty="0"/>
          </a:p>
        </p:txBody>
      </p:sp>
      <p:sp>
        <p:nvSpPr>
          <p:cNvPr id="86" name="Text 84"/>
          <p:cNvSpPr/>
          <p:nvPr/>
        </p:nvSpPr>
        <p:spPr>
          <a:xfrm>
            <a:off x="886968" y="57881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14C93"/>
                </a:solidFill>
              </a:rPr>
              <a:t>•</a:t>
            </a:r>
            <a:endParaRPr lang="en-US" sz="1000" dirty="0"/>
          </a:p>
        </p:txBody>
      </p:sp>
      <p:sp>
        <p:nvSpPr>
          <p:cNvPr id="87" name="Text 85"/>
          <p:cNvSpPr/>
          <p:nvPr/>
        </p:nvSpPr>
        <p:spPr>
          <a:xfrm>
            <a:off x="1069848" y="5788152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Hvilken værdi skabes for brugere, kunder og ledelse?</a:t>
            </a:r>
            <a:endParaRPr lang="en-US" sz="920" dirty="0"/>
          </a:p>
        </p:txBody>
      </p:sp>
      <p:sp>
        <p:nvSpPr>
          <p:cNvPr id="88" name="Shape 86"/>
          <p:cNvSpPr/>
          <p:nvPr/>
        </p:nvSpPr>
        <p:spPr>
          <a:xfrm>
            <a:off x="4389120" y="4800600"/>
            <a:ext cx="3474720" cy="1234440"/>
          </a:xfrm>
          <a:prstGeom prst="roundRect">
            <a:avLst>
              <a:gd name="adj" fmla="val 8889"/>
            </a:avLst>
          </a:prstGeom>
          <a:solidFill>
            <a:srgbClr val="FDEAF5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4389120" y="4800600"/>
            <a:ext cx="3474720" cy="411480"/>
          </a:xfrm>
          <a:prstGeom prst="roundRect">
            <a:avLst>
              <a:gd name="adj" fmla="val 26667"/>
            </a:avLst>
          </a:prstGeom>
          <a:solidFill>
            <a:srgbClr val="C2187B"/>
          </a:solidFill>
          <a:ln w="12700">
            <a:solidFill>
              <a:srgbClr val="C2187B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4535424" y="4910328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Fjern / forenkle</a:t>
            </a:r>
            <a:endParaRPr lang="en-US" sz="1200" dirty="0"/>
          </a:p>
        </p:txBody>
      </p:sp>
      <p:sp>
        <p:nvSpPr>
          <p:cNvPr id="91" name="Text 89"/>
          <p:cNvSpPr/>
          <p:nvPr/>
        </p:nvSpPr>
        <p:spPr>
          <a:xfrm>
            <a:off x="4590288" y="54589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92" name="Text 90"/>
          <p:cNvSpPr/>
          <p:nvPr/>
        </p:nvSpPr>
        <p:spPr>
          <a:xfrm>
            <a:off x="4773168" y="5458968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Hvilke manuelle Excel-lister, mails, dobbeltregistreringer eller godkendelser kan fjernes?</a:t>
            </a:r>
            <a:endParaRPr lang="en-US" sz="920" dirty="0"/>
          </a:p>
        </p:txBody>
      </p:sp>
      <p:sp>
        <p:nvSpPr>
          <p:cNvPr id="93" name="Shape 91"/>
          <p:cNvSpPr/>
          <p:nvPr/>
        </p:nvSpPr>
        <p:spPr>
          <a:xfrm>
            <a:off x="8092440" y="4800600"/>
            <a:ext cx="347472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8092440" y="4800600"/>
            <a:ext cx="3474720" cy="411480"/>
          </a:xfrm>
          <a:prstGeom prst="roundRect">
            <a:avLst>
              <a:gd name="adj" fmla="val 26667"/>
            </a:avLst>
          </a:prstGeom>
          <a:solidFill>
            <a:srgbClr val="071F49"/>
          </a:solidFill>
          <a:ln w="12700">
            <a:solidFill>
              <a:srgbClr val="071F49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8238744" y="4910328"/>
            <a:ext cx="3182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Automatisér</a:t>
            </a:r>
            <a:endParaRPr lang="en-US" sz="1200" dirty="0"/>
          </a:p>
        </p:txBody>
      </p:sp>
      <p:sp>
        <p:nvSpPr>
          <p:cNvPr id="96" name="Text 94"/>
          <p:cNvSpPr/>
          <p:nvPr/>
        </p:nvSpPr>
        <p:spPr>
          <a:xfrm>
            <a:off x="8293608" y="545896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71F49"/>
                </a:solidFill>
              </a:rPr>
              <a:t>•</a:t>
            </a:r>
            <a:endParaRPr lang="en-US" sz="1000" dirty="0"/>
          </a:p>
        </p:txBody>
      </p:sp>
      <p:sp>
        <p:nvSpPr>
          <p:cNvPr id="97" name="Text 95"/>
          <p:cNvSpPr/>
          <p:nvPr/>
        </p:nvSpPr>
        <p:spPr>
          <a:xfrm>
            <a:off x="8476488" y="5458968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Hvor kan data flyde automatisk?</a:t>
            </a:r>
            <a:endParaRPr lang="en-US" sz="920" dirty="0"/>
          </a:p>
        </p:txBody>
      </p:sp>
      <p:sp>
        <p:nvSpPr>
          <p:cNvPr id="98" name="Text 96"/>
          <p:cNvSpPr/>
          <p:nvPr/>
        </p:nvSpPr>
        <p:spPr>
          <a:xfrm>
            <a:off x="8293608" y="578815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71F49"/>
                </a:solidFill>
              </a:rPr>
              <a:t>•</a:t>
            </a:r>
            <a:endParaRPr lang="en-US" sz="1000" dirty="0"/>
          </a:p>
        </p:txBody>
      </p:sp>
      <p:sp>
        <p:nvSpPr>
          <p:cNvPr id="99" name="Text 97"/>
          <p:cNvSpPr/>
          <p:nvPr/>
        </p:nvSpPr>
        <p:spPr>
          <a:xfrm>
            <a:off x="8476488" y="5788152"/>
            <a:ext cx="2907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Hvilke regler kan systemet håndtere?</a:t>
            </a:r>
            <a:endParaRPr lang="en-US" sz="9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Roller og ansvar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Gør ansvar, beslutningsret og involvering tydelig.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1572768"/>
            <a:ext cx="192024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9496" y="1673352"/>
            <a:ext cx="184708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Rolle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2423160" y="1572768"/>
            <a:ext cx="329184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59736" y="1673352"/>
            <a:ext cx="321868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Ansvar i processen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5715000" y="1572768"/>
            <a:ext cx="155448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51576" y="1673352"/>
            <a:ext cx="14813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Beslutningsret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7269480" y="1572768"/>
            <a:ext cx="155448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06056" y="1673352"/>
            <a:ext cx="14813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Skal informeres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8823960" y="1572768"/>
            <a:ext cx="288036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0536" y="1673352"/>
            <a:ext cx="28072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Bemærkninger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502920" y="1920240"/>
            <a:ext cx="19202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19933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Procesejer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2423160" y="1920240"/>
            <a:ext cx="3291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468880" y="199339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5715000" y="1920240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60720" y="199339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7269480" y="1920240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0" y="199339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8823960" y="1920240"/>
            <a:ext cx="28803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869680" y="1993392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502920" y="2432304"/>
            <a:ext cx="19202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2505456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Medarbejder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2423160" y="2432304"/>
            <a:ext cx="32918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468880" y="2505456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5715000" y="2432304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760720" y="2505456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7269480" y="2432304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0" y="2505456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8823960" y="2432304"/>
            <a:ext cx="28803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869680" y="2505456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502920" y="2944368"/>
            <a:ext cx="19202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48640" y="301752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Leder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423160" y="2944368"/>
            <a:ext cx="3291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468880" y="3017520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5715000" y="2944368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760720" y="301752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7269480" y="2944368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15200" y="3017520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8823960" y="2944368"/>
            <a:ext cx="28803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869680" y="3017520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502920" y="3456432"/>
            <a:ext cx="19202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48640" y="352958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Systemadministrator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2423160" y="3456432"/>
            <a:ext cx="32918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468880" y="352958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5715000" y="3456432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760720" y="352958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7269480" y="3456432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315200" y="352958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8823960" y="3456432"/>
            <a:ext cx="28803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869680" y="3529584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502920" y="3968496"/>
            <a:ext cx="19202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48640" y="404164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Super user / nøgleperson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2423160" y="3968496"/>
            <a:ext cx="3291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468880" y="404164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5715000" y="3968496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760720" y="404164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7269480" y="3968496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315200" y="404164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8823960" y="3968496"/>
            <a:ext cx="28803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869680" y="4041648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69" name="Shape 67"/>
          <p:cNvSpPr/>
          <p:nvPr/>
        </p:nvSpPr>
        <p:spPr>
          <a:xfrm>
            <a:off x="502920" y="4480560"/>
            <a:ext cx="19202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48640" y="455371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Ekstern leverandør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2423160" y="4480560"/>
            <a:ext cx="32918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2468880" y="455371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5715000" y="4480560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760720" y="455371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75" name="Shape 73"/>
          <p:cNvSpPr/>
          <p:nvPr/>
        </p:nvSpPr>
        <p:spPr>
          <a:xfrm>
            <a:off x="7269480" y="4480560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315200" y="455371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0D1B2A"/>
                </a:solidFill>
              </a:rPr>
              <a:t>Ja / Nej</a:t>
            </a:r>
            <a:endParaRPr lang="en-US" sz="800" dirty="0"/>
          </a:p>
        </p:txBody>
      </p:sp>
      <p:sp>
        <p:nvSpPr>
          <p:cNvPr id="77" name="Shape 75"/>
          <p:cNvSpPr/>
          <p:nvPr/>
        </p:nvSpPr>
        <p:spPr>
          <a:xfrm>
            <a:off x="8823960" y="4480560"/>
            <a:ext cx="28803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869680" y="4553712"/>
            <a:ext cx="2788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800" dirty="0"/>
          </a:p>
        </p:txBody>
      </p:sp>
      <p:sp>
        <p:nvSpPr>
          <p:cNvPr id="79" name="Shape 77"/>
          <p:cNvSpPr/>
          <p:nvPr/>
        </p:nvSpPr>
        <p:spPr>
          <a:xfrm>
            <a:off x="731520" y="5349240"/>
            <a:ext cx="10744200" cy="640080"/>
          </a:xfrm>
          <a:prstGeom prst="roundRect">
            <a:avLst>
              <a:gd name="adj" fmla="val 17143"/>
            </a:avLst>
          </a:prstGeom>
          <a:solidFill>
            <a:srgbClr val="F1EDF7"/>
          </a:solidFill>
          <a:ln w="12700">
            <a:solidFill>
              <a:srgbClr val="614C93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005840" y="5559552"/>
            <a:ext cx="10149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71F49"/>
                </a:solidFill>
              </a:rPr>
              <a:t>Tip: Brug denne slide til at afklare “hvem ejer processen?” og “hvem må beslutte ændringer?” — ellers bliver systemkrav ofte uklare.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Pain points og proceskrav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Oversæt udfordringer i processen til konkrete krav til løsning eller system.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11480" y="1463040"/>
            <a:ext cx="1051560" cy="347472"/>
          </a:xfrm>
          <a:prstGeom prst="rect">
            <a:avLst/>
          </a:prstGeom>
          <a:solidFill>
            <a:srgbClr val="C2187B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056" y="1563624"/>
            <a:ext cx="9784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Område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1463040" y="1463040"/>
            <a:ext cx="2468880" cy="347472"/>
          </a:xfrm>
          <a:prstGeom prst="rect">
            <a:avLst/>
          </a:prstGeom>
          <a:solidFill>
            <a:srgbClr val="C2187B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99616" y="1563624"/>
            <a:ext cx="23957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Pain point i dag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3931920" y="1463040"/>
            <a:ext cx="2240280" cy="347472"/>
          </a:xfrm>
          <a:prstGeom prst="rect">
            <a:avLst/>
          </a:prstGeom>
          <a:solidFill>
            <a:srgbClr val="C2187B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68496" y="1563624"/>
            <a:ext cx="21671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Konsekvens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6172200" y="1463040"/>
            <a:ext cx="2377440" cy="347472"/>
          </a:xfrm>
          <a:prstGeom prst="rect">
            <a:avLst/>
          </a:prstGeom>
          <a:solidFill>
            <a:srgbClr val="C2187B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08776" y="1563624"/>
            <a:ext cx="230428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Forbedringsforslag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8549640" y="1463040"/>
            <a:ext cx="1097280" cy="347472"/>
          </a:xfrm>
          <a:prstGeom prst="rect">
            <a:avLst/>
          </a:prstGeom>
          <a:solidFill>
            <a:srgbClr val="C2187B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86216" y="1563624"/>
            <a:ext cx="10241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Prioritet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411480" y="1810512"/>
            <a:ext cx="1051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1883664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Tid</a:t>
            </a:r>
            <a:endParaRPr lang="en-US" sz="780" dirty="0"/>
          </a:p>
        </p:txBody>
      </p:sp>
      <p:sp>
        <p:nvSpPr>
          <p:cNvPr id="21" name="Shape 19"/>
          <p:cNvSpPr/>
          <p:nvPr/>
        </p:nvSpPr>
        <p:spPr>
          <a:xfrm>
            <a:off x="1463040" y="1810512"/>
            <a:ext cx="2468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508760" y="188366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23" name="Shape 21"/>
          <p:cNvSpPr/>
          <p:nvPr/>
        </p:nvSpPr>
        <p:spPr>
          <a:xfrm>
            <a:off x="3931920" y="1810512"/>
            <a:ext cx="2240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977640" y="1883664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6172200" y="1810512"/>
            <a:ext cx="23774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0" y="1883664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27" name="Shape 25"/>
          <p:cNvSpPr/>
          <p:nvPr/>
        </p:nvSpPr>
        <p:spPr>
          <a:xfrm>
            <a:off x="8549640" y="1810512"/>
            <a:ext cx="1097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95360" y="188366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Must / Should / Could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411480" y="2304288"/>
            <a:ext cx="10515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2377440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Kvalitet</a:t>
            </a:r>
            <a:endParaRPr lang="en-US" sz="780" dirty="0"/>
          </a:p>
        </p:txBody>
      </p:sp>
      <p:sp>
        <p:nvSpPr>
          <p:cNvPr id="31" name="Shape 29"/>
          <p:cNvSpPr/>
          <p:nvPr/>
        </p:nvSpPr>
        <p:spPr>
          <a:xfrm>
            <a:off x="1463040" y="2304288"/>
            <a:ext cx="2468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508760" y="237744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33" name="Shape 31"/>
          <p:cNvSpPr/>
          <p:nvPr/>
        </p:nvSpPr>
        <p:spPr>
          <a:xfrm>
            <a:off x="3931920" y="2304288"/>
            <a:ext cx="22402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977640" y="2377440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35" name="Shape 33"/>
          <p:cNvSpPr/>
          <p:nvPr/>
        </p:nvSpPr>
        <p:spPr>
          <a:xfrm>
            <a:off x="6172200" y="2304288"/>
            <a:ext cx="23774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17920" y="23774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37" name="Shape 35"/>
          <p:cNvSpPr/>
          <p:nvPr/>
        </p:nvSpPr>
        <p:spPr>
          <a:xfrm>
            <a:off x="8549640" y="2304288"/>
            <a:ext cx="10972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95360" y="2377440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Must / Should / Could</a:t>
            </a:r>
            <a:endParaRPr lang="en-US" sz="780" dirty="0"/>
          </a:p>
        </p:txBody>
      </p:sp>
      <p:sp>
        <p:nvSpPr>
          <p:cNvPr id="39" name="Shape 37"/>
          <p:cNvSpPr/>
          <p:nvPr/>
        </p:nvSpPr>
        <p:spPr>
          <a:xfrm>
            <a:off x="411480" y="2798064"/>
            <a:ext cx="1051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7200" y="2871216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Data</a:t>
            </a:r>
            <a:endParaRPr lang="en-US" sz="780" dirty="0"/>
          </a:p>
        </p:txBody>
      </p:sp>
      <p:sp>
        <p:nvSpPr>
          <p:cNvPr id="41" name="Shape 39"/>
          <p:cNvSpPr/>
          <p:nvPr/>
        </p:nvSpPr>
        <p:spPr>
          <a:xfrm>
            <a:off x="1463040" y="2798064"/>
            <a:ext cx="2468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508760" y="2871216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43" name="Shape 41"/>
          <p:cNvSpPr/>
          <p:nvPr/>
        </p:nvSpPr>
        <p:spPr>
          <a:xfrm>
            <a:off x="3931920" y="2798064"/>
            <a:ext cx="2240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977640" y="287121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45" name="Shape 43"/>
          <p:cNvSpPr/>
          <p:nvPr/>
        </p:nvSpPr>
        <p:spPr>
          <a:xfrm>
            <a:off x="6172200" y="2798064"/>
            <a:ext cx="23774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217920" y="287121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47" name="Shape 45"/>
          <p:cNvSpPr/>
          <p:nvPr/>
        </p:nvSpPr>
        <p:spPr>
          <a:xfrm>
            <a:off x="8549640" y="2798064"/>
            <a:ext cx="1097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595360" y="2871216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Must / Should / Could</a:t>
            </a:r>
            <a:endParaRPr lang="en-US" sz="780" dirty="0"/>
          </a:p>
        </p:txBody>
      </p:sp>
      <p:sp>
        <p:nvSpPr>
          <p:cNvPr id="49" name="Shape 47"/>
          <p:cNvSpPr/>
          <p:nvPr/>
        </p:nvSpPr>
        <p:spPr>
          <a:xfrm>
            <a:off x="411480" y="3291840"/>
            <a:ext cx="10515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57200" y="3364992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System</a:t>
            </a:r>
            <a:endParaRPr lang="en-US" sz="780" dirty="0"/>
          </a:p>
        </p:txBody>
      </p:sp>
      <p:sp>
        <p:nvSpPr>
          <p:cNvPr id="51" name="Shape 49"/>
          <p:cNvSpPr/>
          <p:nvPr/>
        </p:nvSpPr>
        <p:spPr>
          <a:xfrm>
            <a:off x="1463040" y="3291840"/>
            <a:ext cx="24688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508760" y="3364992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53" name="Shape 51"/>
          <p:cNvSpPr/>
          <p:nvPr/>
        </p:nvSpPr>
        <p:spPr>
          <a:xfrm>
            <a:off x="3931920" y="3291840"/>
            <a:ext cx="22402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977640" y="3364992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55" name="Shape 53"/>
          <p:cNvSpPr/>
          <p:nvPr/>
        </p:nvSpPr>
        <p:spPr>
          <a:xfrm>
            <a:off x="6172200" y="3291840"/>
            <a:ext cx="23774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217920" y="336499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57" name="Shape 55"/>
          <p:cNvSpPr/>
          <p:nvPr/>
        </p:nvSpPr>
        <p:spPr>
          <a:xfrm>
            <a:off x="8549640" y="3291840"/>
            <a:ext cx="10972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595360" y="3364992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Must / Should / Could</a:t>
            </a:r>
            <a:endParaRPr lang="en-US" sz="780" dirty="0"/>
          </a:p>
        </p:txBody>
      </p:sp>
      <p:sp>
        <p:nvSpPr>
          <p:cNvPr id="59" name="Shape 57"/>
          <p:cNvSpPr/>
          <p:nvPr/>
        </p:nvSpPr>
        <p:spPr>
          <a:xfrm>
            <a:off x="411480" y="3785616"/>
            <a:ext cx="1051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57200" y="3858768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Kommunikation</a:t>
            </a:r>
            <a:endParaRPr lang="en-US" sz="780" dirty="0"/>
          </a:p>
        </p:txBody>
      </p:sp>
      <p:sp>
        <p:nvSpPr>
          <p:cNvPr id="61" name="Shape 59"/>
          <p:cNvSpPr/>
          <p:nvPr/>
        </p:nvSpPr>
        <p:spPr>
          <a:xfrm>
            <a:off x="1463040" y="3785616"/>
            <a:ext cx="24688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508760" y="385876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63" name="Shape 61"/>
          <p:cNvSpPr/>
          <p:nvPr/>
        </p:nvSpPr>
        <p:spPr>
          <a:xfrm>
            <a:off x="3931920" y="3785616"/>
            <a:ext cx="2240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3977640" y="3858768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65" name="Shape 63"/>
          <p:cNvSpPr/>
          <p:nvPr/>
        </p:nvSpPr>
        <p:spPr>
          <a:xfrm>
            <a:off x="6172200" y="3785616"/>
            <a:ext cx="23774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217920" y="385876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80" dirty="0"/>
          </a:p>
        </p:txBody>
      </p:sp>
      <p:sp>
        <p:nvSpPr>
          <p:cNvPr id="67" name="Shape 65"/>
          <p:cNvSpPr/>
          <p:nvPr/>
        </p:nvSpPr>
        <p:spPr>
          <a:xfrm>
            <a:off x="8549640" y="3785616"/>
            <a:ext cx="1097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595360" y="385876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0D1B2A"/>
                </a:solidFill>
              </a:rPr>
              <a:t>Must / Should / Could</a:t>
            </a:r>
            <a:endParaRPr lang="en-US" sz="780" dirty="0"/>
          </a:p>
        </p:txBody>
      </p:sp>
      <p:sp>
        <p:nvSpPr>
          <p:cNvPr id="69" name="Shape 67"/>
          <p:cNvSpPr/>
          <p:nvPr/>
        </p:nvSpPr>
        <p:spPr>
          <a:xfrm>
            <a:off x="411480" y="4590288"/>
            <a:ext cx="109728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48056" y="4690872"/>
            <a:ext cx="10241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Krav-ID</a:t>
            </a:r>
            <a:endParaRPr lang="en-US" sz="880" dirty="0"/>
          </a:p>
        </p:txBody>
      </p:sp>
      <p:sp>
        <p:nvSpPr>
          <p:cNvPr id="71" name="Shape 69"/>
          <p:cNvSpPr/>
          <p:nvPr/>
        </p:nvSpPr>
        <p:spPr>
          <a:xfrm>
            <a:off x="1508760" y="4590288"/>
            <a:ext cx="196596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545336" y="4690872"/>
            <a:ext cx="18928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Procesbehov</a:t>
            </a:r>
            <a:endParaRPr lang="en-US" sz="880" dirty="0"/>
          </a:p>
        </p:txBody>
      </p:sp>
      <p:sp>
        <p:nvSpPr>
          <p:cNvPr id="73" name="Shape 71"/>
          <p:cNvSpPr/>
          <p:nvPr/>
        </p:nvSpPr>
        <p:spPr>
          <a:xfrm>
            <a:off x="3474720" y="4590288"/>
            <a:ext cx="214884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3511296" y="4690872"/>
            <a:ext cx="207568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Systemkrav</a:t>
            </a:r>
            <a:endParaRPr lang="en-US" sz="880" dirty="0"/>
          </a:p>
        </p:txBody>
      </p:sp>
      <p:sp>
        <p:nvSpPr>
          <p:cNvPr id="75" name="Shape 73"/>
          <p:cNvSpPr/>
          <p:nvPr/>
        </p:nvSpPr>
        <p:spPr>
          <a:xfrm>
            <a:off x="5623560" y="4590288"/>
            <a:ext cx="164592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660136" y="4690872"/>
            <a:ext cx="15727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Kravtype</a:t>
            </a:r>
            <a:endParaRPr lang="en-US" sz="880" dirty="0"/>
          </a:p>
        </p:txBody>
      </p:sp>
      <p:sp>
        <p:nvSpPr>
          <p:cNvPr id="77" name="Shape 75"/>
          <p:cNvSpPr/>
          <p:nvPr/>
        </p:nvSpPr>
        <p:spPr>
          <a:xfrm>
            <a:off x="7269480" y="4590288"/>
            <a:ext cx="105156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306056" y="4690872"/>
            <a:ext cx="9784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Prioritet</a:t>
            </a:r>
            <a:endParaRPr lang="en-US" sz="880" dirty="0"/>
          </a:p>
        </p:txBody>
      </p:sp>
      <p:sp>
        <p:nvSpPr>
          <p:cNvPr id="79" name="Shape 77"/>
          <p:cNvSpPr/>
          <p:nvPr/>
        </p:nvSpPr>
        <p:spPr>
          <a:xfrm>
            <a:off x="8321040" y="4590288"/>
            <a:ext cx="2697480" cy="347472"/>
          </a:xfrm>
          <a:prstGeom prst="rect">
            <a:avLst/>
          </a:prstGeom>
          <a:solidFill>
            <a:srgbClr val="071F49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357616" y="4690872"/>
            <a:ext cx="26243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Kommentar</a:t>
            </a:r>
            <a:endParaRPr lang="en-US" sz="880" dirty="0"/>
          </a:p>
        </p:txBody>
      </p:sp>
      <p:sp>
        <p:nvSpPr>
          <p:cNvPr id="81" name="Shape 79"/>
          <p:cNvSpPr/>
          <p:nvPr/>
        </p:nvSpPr>
        <p:spPr>
          <a:xfrm>
            <a:off x="411480" y="4974336"/>
            <a:ext cx="1097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457200" y="504748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REQ-001</a:t>
            </a:r>
            <a:endParaRPr lang="en-US" sz="720" dirty="0"/>
          </a:p>
        </p:txBody>
      </p:sp>
      <p:sp>
        <p:nvSpPr>
          <p:cNvPr id="83" name="Shape 81"/>
          <p:cNvSpPr/>
          <p:nvPr/>
        </p:nvSpPr>
        <p:spPr>
          <a:xfrm>
            <a:off x="1508760" y="4974336"/>
            <a:ext cx="19659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1554480" y="5047488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85" name="Shape 83"/>
          <p:cNvSpPr/>
          <p:nvPr/>
        </p:nvSpPr>
        <p:spPr>
          <a:xfrm>
            <a:off x="3474720" y="4974336"/>
            <a:ext cx="2148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520440" y="5047488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87" name="Shape 85"/>
          <p:cNvSpPr/>
          <p:nvPr/>
        </p:nvSpPr>
        <p:spPr>
          <a:xfrm>
            <a:off x="5623560" y="4974336"/>
            <a:ext cx="1645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669280" y="5047488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Funktionskrav</a:t>
            </a:r>
            <a:endParaRPr lang="en-US" sz="720" dirty="0"/>
          </a:p>
        </p:txBody>
      </p:sp>
      <p:sp>
        <p:nvSpPr>
          <p:cNvPr id="89" name="Shape 87"/>
          <p:cNvSpPr/>
          <p:nvPr/>
        </p:nvSpPr>
        <p:spPr>
          <a:xfrm>
            <a:off x="7269480" y="4974336"/>
            <a:ext cx="1051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315200" y="5047488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Must</a:t>
            </a:r>
            <a:endParaRPr lang="en-US" sz="720" dirty="0"/>
          </a:p>
        </p:txBody>
      </p:sp>
      <p:sp>
        <p:nvSpPr>
          <p:cNvPr id="91" name="Shape 89"/>
          <p:cNvSpPr/>
          <p:nvPr/>
        </p:nvSpPr>
        <p:spPr>
          <a:xfrm>
            <a:off x="8321040" y="4974336"/>
            <a:ext cx="2697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366760" y="5047488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93" name="Shape 91"/>
          <p:cNvSpPr/>
          <p:nvPr/>
        </p:nvSpPr>
        <p:spPr>
          <a:xfrm>
            <a:off x="411480" y="5449824"/>
            <a:ext cx="10972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457200" y="5522976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REQ-002</a:t>
            </a:r>
            <a:endParaRPr lang="en-US" sz="720" dirty="0"/>
          </a:p>
        </p:txBody>
      </p:sp>
      <p:sp>
        <p:nvSpPr>
          <p:cNvPr id="95" name="Shape 93"/>
          <p:cNvSpPr/>
          <p:nvPr/>
        </p:nvSpPr>
        <p:spPr>
          <a:xfrm>
            <a:off x="1508760" y="5449824"/>
            <a:ext cx="19659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554480" y="5522976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97" name="Shape 95"/>
          <p:cNvSpPr/>
          <p:nvPr/>
        </p:nvSpPr>
        <p:spPr>
          <a:xfrm>
            <a:off x="3474720" y="5449824"/>
            <a:ext cx="21488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520440" y="552297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99" name="Shape 97"/>
          <p:cNvSpPr/>
          <p:nvPr/>
        </p:nvSpPr>
        <p:spPr>
          <a:xfrm>
            <a:off x="5623560" y="5449824"/>
            <a:ext cx="1645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5669280" y="5522976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Funktionskrav</a:t>
            </a:r>
            <a:endParaRPr lang="en-US" sz="720" dirty="0"/>
          </a:p>
        </p:txBody>
      </p:sp>
      <p:sp>
        <p:nvSpPr>
          <p:cNvPr id="101" name="Shape 99"/>
          <p:cNvSpPr/>
          <p:nvPr/>
        </p:nvSpPr>
        <p:spPr>
          <a:xfrm>
            <a:off x="7269480" y="5449824"/>
            <a:ext cx="10515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7315200" y="5522976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Must</a:t>
            </a:r>
            <a:endParaRPr lang="en-US" sz="720" dirty="0"/>
          </a:p>
        </p:txBody>
      </p:sp>
      <p:sp>
        <p:nvSpPr>
          <p:cNvPr id="103" name="Shape 101"/>
          <p:cNvSpPr/>
          <p:nvPr/>
        </p:nvSpPr>
        <p:spPr>
          <a:xfrm>
            <a:off x="8321040" y="5449824"/>
            <a:ext cx="2697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8366760" y="5522976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105" name="Shape 103"/>
          <p:cNvSpPr/>
          <p:nvPr/>
        </p:nvSpPr>
        <p:spPr>
          <a:xfrm>
            <a:off x="411480" y="5925312"/>
            <a:ext cx="10972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599846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REQ-003</a:t>
            </a:r>
            <a:endParaRPr lang="en-US" sz="720" dirty="0"/>
          </a:p>
        </p:txBody>
      </p:sp>
      <p:sp>
        <p:nvSpPr>
          <p:cNvPr id="107" name="Shape 105"/>
          <p:cNvSpPr/>
          <p:nvPr/>
        </p:nvSpPr>
        <p:spPr>
          <a:xfrm>
            <a:off x="1508760" y="5925312"/>
            <a:ext cx="19659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554480" y="5998464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109" name="Shape 107"/>
          <p:cNvSpPr/>
          <p:nvPr/>
        </p:nvSpPr>
        <p:spPr>
          <a:xfrm>
            <a:off x="3474720" y="5925312"/>
            <a:ext cx="2148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3520440" y="5998464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  <p:sp>
        <p:nvSpPr>
          <p:cNvPr id="111" name="Shape 109"/>
          <p:cNvSpPr/>
          <p:nvPr/>
        </p:nvSpPr>
        <p:spPr>
          <a:xfrm>
            <a:off x="5623560" y="5925312"/>
            <a:ext cx="1645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5669280" y="599846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Funktionskrav</a:t>
            </a:r>
            <a:endParaRPr lang="en-US" sz="720" dirty="0"/>
          </a:p>
        </p:txBody>
      </p:sp>
      <p:sp>
        <p:nvSpPr>
          <p:cNvPr id="113" name="Shape 111"/>
          <p:cNvSpPr/>
          <p:nvPr/>
        </p:nvSpPr>
        <p:spPr>
          <a:xfrm>
            <a:off x="7269480" y="5925312"/>
            <a:ext cx="1051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7315200" y="5998464"/>
            <a:ext cx="960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0D1B2A"/>
                </a:solidFill>
              </a:rPr>
              <a:t>Must</a:t>
            </a:r>
            <a:endParaRPr lang="en-US" sz="720" dirty="0"/>
          </a:p>
        </p:txBody>
      </p:sp>
      <p:sp>
        <p:nvSpPr>
          <p:cNvPr id="115" name="Shape 113"/>
          <p:cNvSpPr/>
          <p:nvPr/>
        </p:nvSpPr>
        <p:spPr>
          <a:xfrm>
            <a:off x="8321040" y="5925312"/>
            <a:ext cx="2697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8366760" y="599846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Målepunkter, risici og beslutninger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Skab kobling mellem procesforbedring, effekt og styring.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11480" y="1417320"/>
            <a:ext cx="187452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056" y="1517904"/>
            <a:ext cx="18013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KPI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2286000" y="1417320"/>
            <a:ext cx="128016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322576" y="1517904"/>
            <a:ext cx="12070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Før</a:t>
            </a:r>
            <a:endParaRPr lang="en-US" sz="880" dirty="0"/>
          </a:p>
        </p:txBody>
      </p:sp>
      <p:sp>
        <p:nvSpPr>
          <p:cNvPr id="13" name="Shape 11"/>
          <p:cNvSpPr/>
          <p:nvPr/>
        </p:nvSpPr>
        <p:spPr>
          <a:xfrm>
            <a:off x="3566160" y="1417320"/>
            <a:ext cx="128016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02736" y="1517904"/>
            <a:ext cx="12070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Efter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4846320" y="1417320"/>
            <a:ext cx="201168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1517904"/>
            <a:ext cx="19385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Ønsket forbedring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6858000" y="1417320"/>
            <a:ext cx="1645920" cy="347472"/>
          </a:xfrm>
          <a:prstGeom prst="rect">
            <a:avLst/>
          </a:prstGeom>
          <a:solidFill>
            <a:srgbClr val="009CA6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94576" y="1517904"/>
            <a:ext cx="15727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Datakilde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411480" y="1764792"/>
            <a:ext cx="18745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183794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0D1B2A"/>
                </a:solidFill>
              </a:rPr>
              <a:t>Gennemløbstid</a:t>
            </a:r>
            <a:endParaRPr lang="en-US" sz="770" dirty="0"/>
          </a:p>
        </p:txBody>
      </p:sp>
      <p:sp>
        <p:nvSpPr>
          <p:cNvPr id="21" name="Shape 19"/>
          <p:cNvSpPr/>
          <p:nvPr/>
        </p:nvSpPr>
        <p:spPr>
          <a:xfrm>
            <a:off x="2286000" y="1764792"/>
            <a:ext cx="12801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331720" y="1837944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23" name="Shape 21"/>
          <p:cNvSpPr/>
          <p:nvPr/>
        </p:nvSpPr>
        <p:spPr>
          <a:xfrm>
            <a:off x="3566160" y="1764792"/>
            <a:ext cx="12801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11880" y="1837944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25" name="Shape 23"/>
          <p:cNvSpPr/>
          <p:nvPr/>
        </p:nvSpPr>
        <p:spPr>
          <a:xfrm>
            <a:off x="4846320" y="1764792"/>
            <a:ext cx="20116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92040" y="183794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27" name="Shape 25"/>
          <p:cNvSpPr/>
          <p:nvPr/>
        </p:nvSpPr>
        <p:spPr>
          <a:xfrm>
            <a:off x="6858000" y="1764792"/>
            <a:ext cx="1645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03720" y="183794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29" name="Shape 27"/>
          <p:cNvSpPr/>
          <p:nvPr/>
        </p:nvSpPr>
        <p:spPr>
          <a:xfrm>
            <a:off x="411480" y="2203704"/>
            <a:ext cx="18745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227685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0D1B2A"/>
                </a:solidFill>
              </a:rPr>
              <a:t>Antal fejl</a:t>
            </a:r>
            <a:endParaRPr lang="en-US" sz="770" dirty="0"/>
          </a:p>
        </p:txBody>
      </p:sp>
      <p:sp>
        <p:nvSpPr>
          <p:cNvPr id="31" name="Shape 29"/>
          <p:cNvSpPr/>
          <p:nvPr/>
        </p:nvSpPr>
        <p:spPr>
          <a:xfrm>
            <a:off x="2286000" y="2203704"/>
            <a:ext cx="12801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31720" y="2276856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33" name="Shape 31"/>
          <p:cNvSpPr/>
          <p:nvPr/>
        </p:nvSpPr>
        <p:spPr>
          <a:xfrm>
            <a:off x="3566160" y="2203704"/>
            <a:ext cx="12801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11880" y="2276856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35" name="Shape 33"/>
          <p:cNvSpPr/>
          <p:nvPr/>
        </p:nvSpPr>
        <p:spPr>
          <a:xfrm>
            <a:off x="4846320" y="2203704"/>
            <a:ext cx="20116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92040" y="2276856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37" name="Shape 35"/>
          <p:cNvSpPr/>
          <p:nvPr/>
        </p:nvSpPr>
        <p:spPr>
          <a:xfrm>
            <a:off x="6858000" y="2203704"/>
            <a:ext cx="1645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03720" y="2276856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39" name="Shape 37"/>
          <p:cNvSpPr/>
          <p:nvPr/>
        </p:nvSpPr>
        <p:spPr>
          <a:xfrm>
            <a:off x="411480" y="2642616"/>
            <a:ext cx="18745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7200" y="271576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0D1B2A"/>
                </a:solidFill>
              </a:rPr>
              <a:t>Manuel tid</a:t>
            </a:r>
            <a:endParaRPr lang="en-US" sz="770" dirty="0"/>
          </a:p>
        </p:txBody>
      </p:sp>
      <p:sp>
        <p:nvSpPr>
          <p:cNvPr id="41" name="Shape 39"/>
          <p:cNvSpPr/>
          <p:nvPr/>
        </p:nvSpPr>
        <p:spPr>
          <a:xfrm>
            <a:off x="2286000" y="2642616"/>
            <a:ext cx="12801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331720" y="2715768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43" name="Shape 41"/>
          <p:cNvSpPr/>
          <p:nvPr/>
        </p:nvSpPr>
        <p:spPr>
          <a:xfrm>
            <a:off x="3566160" y="2642616"/>
            <a:ext cx="12801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611880" y="2715768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45" name="Shape 43"/>
          <p:cNvSpPr/>
          <p:nvPr/>
        </p:nvSpPr>
        <p:spPr>
          <a:xfrm>
            <a:off x="4846320" y="2642616"/>
            <a:ext cx="20116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892040" y="2715768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47" name="Shape 45"/>
          <p:cNvSpPr/>
          <p:nvPr/>
        </p:nvSpPr>
        <p:spPr>
          <a:xfrm>
            <a:off x="6858000" y="2642616"/>
            <a:ext cx="16459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903720" y="2715768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49" name="Shape 47"/>
          <p:cNvSpPr/>
          <p:nvPr/>
        </p:nvSpPr>
        <p:spPr>
          <a:xfrm>
            <a:off x="411480" y="3081528"/>
            <a:ext cx="18745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57200" y="3154680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0D1B2A"/>
                </a:solidFill>
              </a:rPr>
              <a:t>Excel-workarounds</a:t>
            </a:r>
            <a:endParaRPr lang="en-US" sz="770" dirty="0"/>
          </a:p>
        </p:txBody>
      </p:sp>
      <p:sp>
        <p:nvSpPr>
          <p:cNvPr id="51" name="Shape 49"/>
          <p:cNvSpPr/>
          <p:nvPr/>
        </p:nvSpPr>
        <p:spPr>
          <a:xfrm>
            <a:off x="2286000" y="3081528"/>
            <a:ext cx="12801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331720" y="315468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53" name="Shape 51"/>
          <p:cNvSpPr/>
          <p:nvPr/>
        </p:nvSpPr>
        <p:spPr>
          <a:xfrm>
            <a:off x="3566160" y="3081528"/>
            <a:ext cx="12801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611880" y="315468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55" name="Shape 53"/>
          <p:cNvSpPr/>
          <p:nvPr/>
        </p:nvSpPr>
        <p:spPr>
          <a:xfrm>
            <a:off x="4846320" y="3081528"/>
            <a:ext cx="20116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892040" y="31546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57" name="Shape 55"/>
          <p:cNvSpPr/>
          <p:nvPr/>
        </p:nvSpPr>
        <p:spPr>
          <a:xfrm>
            <a:off x="6858000" y="3081528"/>
            <a:ext cx="16459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903720" y="3154680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70" dirty="0"/>
          </a:p>
        </p:txBody>
      </p:sp>
      <p:sp>
        <p:nvSpPr>
          <p:cNvPr id="59" name="Shape 57"/>
          <p:cNvSpPr/>
          <p:nvPr/>
        </p:nvSpPr>
        <p:spPr>
          <a:xfrm>
            <a:off x="411480" y="3886200"/>
            <a:ext cx="192024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48056" y="3986784"/>
            <a:ext cx="184708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Risiko / afhængighed</a:t>
            </a:r>
            <a:endParaRPr lang="en-US" sz="880" dirty="0"/>
          </a:p>
        </p:txBody>
      </p:sp>
      <p:sp>
        <p:nvSpPr>
          <p:cNvPr id="61" name="Shape 59"/>
          <p:cNvSpPr/>
          <p:nvPr/>
        </p:nvSpPr>
        <p:spPr>
          <a:xfrm>
            <a:off x="2331720" y="3886200"/>
            <a:ext cx="214884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2368296" y="3986784"/>
            <a:ext cx="207568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Beskrivelse</a:t>
            </a:r>
            <a:endParaRPr lang="en-US" sz="880" dirty="0"/>
          </a:p>
        </p:txBody>
      </p:sp>
      <p:sp>
        <p:nvSpPr>
          <p:cNvPr id="63" name="Shape 61"/>
          <p:cNvSpPr/>
          <p:nvPr/>
        </p:nvSpPr>
        <p:spPr>
          <a:xfrm>
            <a:off x="4480560" y="3886200"/>
            <a:ext cx="155448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517136" y="3986784"/>
            <a:ext cx="148132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Konsekvens</a:t>
            </a:r>
            <a:endParaRPr lang="en-US" sz="880" dirty="0"/>
          </a:p>
        </p:txBody>
      </p:sp>
      <p:sp>
        <p:nvSpPr>
          <p:cNvPr id="65" name="Shape 63"/>
          <p:cNvSpPr/>
          <p:nvPr/>
        </p:nvSpPr>
        <p:spPr>
          <a:xfrm>
            <a:off x="6035040" y="3886200"/>
            <a:ext cx="219456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071616" y="3986784"/>
            <a:ext cx="212140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Tiltag</a:t>
            </a:r>
            <a:endParaRPr lang="en-US" sz="880" dirty="0"/>
          </a:p>
        </p:txBody>
      </p:sp>
      <p:sp>
        <p:nvSpPr>
          <p:cNvPr id="67" name="Shape 65"/>
          <p:cNvSpPr/>
          <p:nvPr/>
        </p:nvSpPr>
        <p:spPr>
          <a:xfrm>
            <a:off x="8229600" y="3886200"/>
            <a:ext cx="1417320" cy="347472"/>
          </a:xfrm>
          <a:prstGeom prst="rect">
            <a:avLst/>
          </a:prstGeom>
          <a:solidFill>
            <a:srgbClr val="614C93"/>
          </a:solidFill>
          <a:ln w="5080">
            <a:solidFill>
              <a:srgbClr val="FFFFFF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266176" y="3986784"/>
            <a:ext cx="1344168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</a:rPr>
              <a:t>Ansvarlig</a:t>
            </a:r>
            <a:endParaRPr lang="en-US" sz="880" dirty="0"/>
          </a:p>
        </p:txBody>
      </p:sp>
      <p:sp>
        <p:nvSpPr>
          <p:cNvPr id="69" name="Shape 67"/>
          <p:cNvSpPr/>
          <p:nvPr/>
        </p:nvSpPr>
        <p:spPr>
          <a:xfrm>
            <a:off x="411480" y="4233672"/>
            <a:ext cx="19202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457200" y="430682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0D1B2A"/>
                </a:solidFill>
              </a:rPr>
              <a:t>Manglende datakvalitet</a:t>
            </a:r>
            <a:endParaRPr lang="en-US" sz="730" dirty="0"/>
          </a:p>
        </p:txBody>
      </p:sp>
      <p:sp>
        <p:nvSpPr>
          <p:cNvPr id="71" name="Shape 69"/>
          <p:cNvSpPr/>
          <p:nvPr/>
        </p:nvSpPr>
        <p:spPr>
          <a:xfrm>
            <a:off x="2331720" y="4233672"/>
            <a:ext cx="2148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2377440" y="4306824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73" name="Shape 71"/>
          <p:cNvSpPr/>
          <p:nvPr/>
        </p:nvSpPr>
        <p:spPr>
          <a:xfrm>
            <a:off x="4480560" y="4233672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526280" y="430682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75" name="Shape 73"/>
          <p:cNvSpPr/>
          <p:nvPr/>
        </p:nvSpPr>
        <p:spPr>
          <a:xfrm>
            <a:off x="6035040" y="4233672"/>
            <a:ext cx="2194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080760" y="430682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77" name="Shape 75"/>
          <p:cNvSpPr/>
          <p:nvPr/>
        </p:nvSpPr>
        <p:spPr>
          <a:xfrm>
            <a:off x="8229600" y="4233672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275320" y="4306824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79" name="Shape 77"/>
          <p:cNvSpPr/>
          <p:nvPr/>
        </p:nvSpPr>
        <p:spPr>
          <a:xfrm>
            <a:off x="411480" y="4645152"/>
            <a:ext cx="19202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457200" y="471830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0D1B2A"/>
                </a:solidFill>
              </a:rPr>
              <a:t>Uklar rollefordeling</a:t>
            </a:r>
            <a:endParaRPr lang="en-US" sz="730" dirty="0"/>
          </a:p>
        </p:txBody>
      </p:sp>
      <p:sp>
        <p:nvSpPr>
          <p:cNvPr id="81" name="Shape 79"/>
          <p:cNvSpPr/>
          <p:nvPr/>
        </p:nvSpPr>
        <p:spPr>
          <a:xfrm>
            <a:off x="2331720" y="4645152"/>
            <a:ext cx="214884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377440" y="4718304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83" name="Shape 81"/>
          <p:cNvSpPr/>
          <p:nvPr/>
        </p:nvSpPr>
        <p:spPr>
          <a:xfrm>
            <a:off x="4480560" y="4645152"/>
            <a:ext cx="155448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4526280" y="471830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85" name="Shape 83"/>
          <p:cNvSpPr/>
          <p:nvPr/>
        </p:nvSpPr>
        <p:spPr>
          <a:xfrm>
            <a:off x="6035040" y="4645152"/>
            <a:ext cx="219456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6080760" y="471830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87" name="Shape 85"/>
          <p:cNvSpPr/>
          <p:nvPr/>
        </p:nvSpPr>
        <p:spPr>
          <a:xfrm>
            <a:off x="8229600" y="4645152"/>
            <a:ext cx="1417320" cy="411480"/>
          </a:xfrm>
          <a:prstGeom prst="rect">
            <a:avLst/>
          </a:prstGeom>
          <a:solidFill>
            <a:srgbClr val="F5F7FA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8275320" y="4718304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89" name="Shape 87"/>
          <p:cNvSpPr/>
          <p:nvPr/>
        </p:nvSpPr>
        <p:spPr>
          <a:xfrm>
            <a:off x="411480" y="5056632"/>
            <a:ext cx="19202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457200" y="512978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0D1B2A"/>
                </a:solidFill>
              </a:rPr>
              <a:t>Systemintegration</a:t>
            </a:r>
            <a:endParaRPr lang="en-US" sz="730" dirty="0"/>
          </a:p>
        </p:txBody>
      </p:sp>
      <p:sp>
        <p:nvSpPr>
          <p:cNvPr id="91" name="Shape 89"/>
          <p:cNvSpPr/>
          <p:nvPr/>
        </p:nvSpPr>
        <p:spPr>
          <a:xfrm>
            <a:off x="2331720" y="5056632"/>
            <a:ext cx="214884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2377440" y="5129784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93" name="Shape 91"/>
          <p:cNvSpPr/>
          <p:nvPr/>
        </p:nvSpPr>
        <p:spPr>
          <a:xfrm>
            <a:off x="4480560" y="5056632"/>
            <a:ext cx="155448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4526280" y="5129784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95" name="Shape 93"/>
          <p:cNvSpPr/>
          <p:nvPr/>
        </p:nvSpPr>
        <p:spPr>
          <a:xfrm>
            <a:off x="6035040" y="5056632"/>
            <a:ext cx="219456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080760" y="512978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97" name="Shape 95"/>
          <p:cNvSpPr/>
          <p:nvPr/>
        </p:nvSpPr>
        <p:spPr>
          <a:xfrm>
            <a:off x="8229600" y="5056632"/>
            <a:ext cx="1417320" cy="411480"/>
          </a:xfrm>
          <a:prstGeom prst="rect">
            <a:avLst/>
          </a:prstGeom>
          <a:solidFill>
            <a:srgbClr val="FFFFFF"/>
          </a:solidFill>
          <a:ln w="5080">
            <a:solidFill>
              <a:srgbClr val="D8DEE8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275320" y="5129784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endParaRPr lang="en-US" sz="730" dirty="0"/>
          </a:p>
        </p:txBody>
      </p:sp>
      <p:sp>
        <p:nvSpPr>
          <p:cNvPr id="99" name="Shape 97"/>
          <p:cNvSpPr/>
          <p:nvPr/>
        </p:nvSpPr>
        <p:spPr>
          <a:xfrm>
            <a:off x="9784080" y="1417320"/>
            <a:ext cx="1874520" cy="4050792"/>
          </a:xfrm>
          <a:prstGeom prst="roundRect">
            <a:avLst>
              <a:gd name="adj" fmla="val 5854"/>
            </a:avLst>
          </a:prstGeom>
          <a:solidFill>
            <a:srgbClr val="FDEAF5"/>
          </a:solidFill>
          <a:ln w="12700">
            <a:solidFill>
              <a:srgbClr val="D8DEE8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9784080" y="1417320"/>
            <a:ext cx="1874520" cy="411480"/>
          </a:xfrm>
          <a:prstGeom prst="roundRect">
            <a:avLst>
              <a:gd name="adj" fmla="val 26667"/>
            </a:avLst>
          </a:prstGeom>
          <a:solidFill>
            <a:srgbClr val="C2187B"/>
          </a:solidFill>
          <a:ln w="12700">
            <a:solidFill>
              <a:srgbClr val="C2187B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9930384" y="1527048"/>
            <a:ext cx="1581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Beslutninger</a:t>
            </a:r>
            <a:endParaRPr lang="en-US" sz="1200" dirty="0"/>
          </a:p>
        </p:txBody>
      </p:sp>
      <p:sp>
        <p:nvSpPr>
          <p:cNvPr id="102" name="Text 100"/>
          <p:cNvSpPr/>
          <p:nvPr/>
        </p:nvSpPr>
        <p:spPr>
          <a:xfrm>
            <a:off x="9985248" y="2075688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103" name="Text 101"/>
          <p:cNvSpPr/>
          <p:nvPr/>
        </p:nvSpPr>
        <p:spPr>
          <a:xfrm>
            <a:off x="10168128" y="2075688"/>
            <a:ext cx="1307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Hvad er besluttet?</a:t>
            </a:r>
            <a:endParaRPr lang="en-US" sz="920" dirty="0"/>
          </a:p>
        </p:txBody>
      </p:sp>
      <p:sp>
        <p:nvSpPr>
          <p:cNvPr id="104" name="Text 102"/>
          <p:cNvSpPr/>
          <p:nvPr/>
        </p:nvSpPr>
        <p:spPr>
          <a:xfrm>
            <a:off x="9985248" y="2404872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105" name="Text 103"/>
          <p:cNvSpPr/>
          <p:nvPr/>
        </p:nvSpPr>
        <p:spPr>
          <a:xfrm>
            <a:off x="10168128" y="2404872"/>
            <a:ext cx="1307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Hvem besluttede det?</a:t>
            </a:r>
            <a:endParaRPr lang="en-US" sz="920" dirty="0"/>
          </a:p>
        </p:txBody>
      </p:sp>
      <p:sp>
        <p:nvSpPr>
          <p:cNvPr id="106" name="Text 104"/>
          <p:cNvSpPr/>
          <p:nvPr/>
        </p:nvSpPr>
        <p:spPr>
          <a:xfrm>
            <a:off x="9985248" y="2734056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107" name="Text 105"/>
          <p:cNvSpPr/>
          <p:nvPr/>
        </p:nvSpPr>
        <p:spPr>
          <a:xfrm>
            <a:off x="10168128" y="2734056"/>
            <a:ext cx="1307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Hvorfor?</a:t>
            </a:r>
            <a:endParaRPr lang="en-US" sz="920" dirty="0"/>
          </a:p>
        </p:txBody>
      </p:sp>
      <p:sp>
        <p:nvSpPr>
          <p:cNvPr id="108" name="Text 106"/>
          <p:cNvSpPr/>
          <p:nvPr/>
        </p:nvSpPr>
        <p:spPr>
          <a:xfrm>
            <a:off x="9985248" y="3063240"/>
            <a:ext cx="1371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2187B"/>
                </a:solidFill>
              </a:rPr>
              <a:t>•</a:t>
            </a:r>
            <a:endParaRPr lang="en-US" sz="1000" dirty="0"/>
          </a:p>
        </p:txBody>
      </p:sp>
      <p:sp>
        <p:nvSpPr>
          <p:cNvPr id="109" name="Text 107"/>
          <p:cNvSpPr/>
          <p:nvPr/>
        </p:nvSpPr>
        <p:spPr>
          <a:xfrm>
            <a:off x="10168128" y="3063240"/>
            <a:ext cx="13075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0D1B2A"/>
                </a:solidFill>
              </a:rPr>
              <a:t>Hvilken konsekvens har det?</a:t>
            </a:r>
            <a:endParaRPr lang="en-US" sz="9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9CA6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784080" y="6565392"/>
            <a:ext cx="1097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00" b="1" dirty="0">
                <a:solidFill>
                  <a:srgbClr val="009C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WORKSHOP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927080" y="6492240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071F4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CAAP³ CONSULTING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02920" y="4114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71F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Kort workshop-version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21208" y="868680"/>
            <a:ext cx="89611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D1B2A"/>
                </a:solidFill>
              </a:rPr>
              <a:t>Én slide til hurtig procesafklaring i møder og workshops.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30352" y="1243584"/>
            <a:ext cx="1325880" cy="0"/>
          </a:xfrm>
          <a:prstGeom prst="line">
            <a:avLst/>
          </a:prstGeom>
          <a:noFill/>
          <a:ln w="38100">
            <a:solidFill>
              <a:srgbClr val="C2187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20240" y="1243584"/>
            <a:ext cx="914400" cy="0"/>
          </a:xfrm>
          <a:prstGeom prst="line">
            <a:avLst/>
          </a:prstGeom>
          <a:noFill/>
          <a:ln w="38100">
            <a:solidFill>
              <a:srgbClr val="009CA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E8F7F8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0392" y="1655064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Procesnavn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2651760" y="1655064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85800" y="2167128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1EDF7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0392" y="2313432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Formål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2651760" y="2313432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85800" y="2825496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DEAF5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0392" y="2971800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Startpunkt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2651760" y="2971800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85800" y="3483864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E8F7F8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0392" y="3630168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Slutpunkt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2651760" y="3630168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85800" y="4142232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1EDF7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0392" y="4288536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Hvem er involveret?</a:t>
            </a:r>
            <a:endParaRPr lang="en-US" sz="980" dirty="0"/>
          </a:p>
        </p:txBody>
      </p:sp>
      <p:sp>
        <p:nvSpPr>
          <p:cNvPr id="23" name="Text 21"/>
          <p:cNvSpPr/>
          <p:nvPr/>
        </p:nvSpPr>
        <p:spPr>
          <a:xfrm>
            <a:off x="2651760" y="4288536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85800" y="4800600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DEAF5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50392" y="4946904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Systemer i dag</a:t>
            </a:r>
            <a:endParaRPr lang="en-US" sz="980" dirty="0"/>
          </a:p>
        </p:txBody>
      </p:sp>
      <p:sp>
        <p:nvSpPr>
          <p:cNvPr id="26" name="Text 24"/>
          <p:cNvSpPr/>
          <p:nvPr/>
        </p:nvSpPr>
        <p:spPr>
          <a:xfrm>
            <a:off x="2651760" y="4946904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263640" y="1508760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E8F7F8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28232" y="1655064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Største udfordringer</a:t>
            </a:r>
            <a:endParaRPr lang="en-US" sz="980" dirty="0"/>
          </a:p>
        </p:txBody>
      </p:sp>
      <p:sp>
        <p:nvSpPr>
          <p:cNvPr id="29" name="Text 27"/>
          <p:cNvSpPr/>
          <p:nvPr/>
        </p:nvSpPr>
        <p:spPr>
          <a:xfrm>
            <a:off x="8229600" y="1655064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263640" y="2167128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1EDF7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28232" y="2313432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Hvad skal forbedres?</a:t>
            </a:r>
            <a:endParaRPr lang="en-US" sz="980" dirty="0"/>
          </a:p>
        </p:txBody>
      </p:sp>
      <p:sp>
        <p:nvSpPr>
          <p:cNvPr id="32" name="Text 30"/>
          <p:cNvSpPr/>
          <p:nvPr/>
        </p:nvSpPr>
        <p:spPr>
          <a:xfrm>
            <a:off x="8229600" y="2313432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263640" y="2825496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DEAF5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28232" y="2971800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Hvad kan automatiseres?</a:t>
            </a:r>
            <a:endParaRPr lang="en-US" sz="980" dirty="0"/>
          </a:p>
        </p:txBody>
      </p:sp>
      <p:sp>
        <p:nvSpPr>
          <p:cNvPr id="35" name="Text 33"/>
          <p:cNvSpPr/>
          <p:nvPr/>
        </p:nvSpPr>
        <p:spPr>
          <a:xfrm>
            <a:off x="8229600" y="2971800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263640" y="3483864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E8F7F8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28232" y="3630168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Systemkrav</a:t>
            </a:r>
            <a:endParaRPr lang="en-US" sz="980" dirty="0"/>
          </a:p>
        </p:txBody>
      </p:sp>
      <p:sp>
        <p:nvSpPr>
          <p:cNvPr id="38" name="Text 36"/>
          <p:cNvSpPr/>
          <p:nvPr/>
        </p:nvSpPr>
        <p:spPr>
          <a:xfrm>
            <a:off x="8229600" y="3630168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263640" y="4142232"/>
            <a:ext cx="4892040" cy="493776"/>
          </a:xfrm>
          <a:prstGeom prst="roundRect">
            <a:avLst>
              <a:gd name="adj" fmla="val 14815"/>
            </a:avLst>
          </a:prstGeom>
          <a:solidFill>
            <a:srgbClr val="F1EDF7"/>
          </a:solidFill>
          <a:ln w="7620">
            <a:solidFill>
              <a:srgbClr val="D8DE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28232" y="4288536"/>
            <a:ext cx="17373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80" b="1" dirty="0">
                <a:solidFill>
                  <a:srgbClr val="071F49"/>
                </a:solidFill>
              </a:rPr>
              <a:t>Hvordan måler vi succes?</a:t>
            </a:r>
            <a:endParaRPr lang="en-US" sz="980" dirty="0"/>
          </a:p>
        </p:txBody>
      </p:sp>
      <p:sp>
        <p:nvSpPr>
          <p:cNvPr id="41" name="Text 39"/>
          <p:cNvSpPr/>
          <p:nvPr/>
        </p:nvSpPr>
        <p:spPr>
          <a:xfrm>
            <a:off x="8229600" y="4288536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A869A"/>
                </a:solidFill>
              </a:rPr>
              <a:t>______________________________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85800" y="5623560"/>
            <a:ext cx="1046988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2700">
            <a:solidFill>
              <a:srgbClr val="009CA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60120" y="5797296"/>
            <a:ext cx="98755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09CA6"/>
                </a:solidFill>
              </a:rPr>
              <a:t>Eksempel: Ordrehåndtering → færre fejl, hurtigere svartid og bedre overblik over ordrestatus.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CAAP3 Consulting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Proces-template</dc:title>
  <dc:subject>Proces-template</dc:subject>
  <dc:creator>CAAP3 Consulting</dc:creator>
  <cp:lastModifiedBy>CAAP3 Consulting</cp:lastModifiedBy>
  <cp:revision>1</cp:revision>
  <dcterms:created xsi:type="dcterms:W3CDTF">2026-05-19T09:40:30Z</dcterms:created>
  <dcterms:modified xsi:type="dcterms:W3CDTF">2026-05-19T09:40:30Z</dcterms:modified>
</cp:coreProperties>
</file>